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9A9"/>
    <a:srgbClr val="53D6FF"/>
    <a:srgbClr val="F2DFFD"/>
    <a:srgbClr val="F8D846"/>
    <a:srgbClr val="4BA7FE"/>
    <a:srgbClr val="FFFFFF"/>
    <a:srgbClr val="F7F7F7"/>
    <a:srgbClr val="2AD2C9"/>
    <a:srgbClr val="0B0F13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9859-BAE8-B16E-44BF-C7ABEFCD8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15416-C28E-6B8E-65A5-E6F75ED0E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CB042-9467-3D58-F0BD-C4C5BE07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43B17-A328-9508-B442-7D15140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9010E-FFBA-C0A2-0B01-BB023C98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F20A-A742-DD04-F7E9-2263A924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600FD-9616-D4FD-6B2C-F8A52EABD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505DE-0F40-F95A-67C2-26DC8860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4F402-503F-4A48-D500-C9DD3F3E8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3F690-89AB-1A28-3A90-B5A2602A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5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A1DB4-FCAC-81A9-25D5-205C3C231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C3460-D54C-6555-64D9-63016CADC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F227C-5FB7-0FD5-51C9-B1ACF6C6D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AEBBF-BC21-A997-6FCE-6417C56AA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9DAAE-0C34-DEC5-8F7E-E7FCC6E7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94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2FD1-B910-96EF-FB91-C7D48241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59E5-1859-5D25-4508-622CEFBC3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E0088-7F75-8215-C5F5-639D3FEE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114CC-AF8E-CF5E-0A9E-529D0046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5E297-067B-C74A-560C-E42DE5C5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4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7219-EEED-B506-5895-07B5CE46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BFA2A-B0A7-87AC-CD01-4D964D41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9261B-1523-B4C1-31EF-2F06DCFE5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6AE62-1D9C-B74A-2826-9E920CBF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10615-145E-2B10-00C2-8A834F2E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3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6F57-97C2-4FF7-B917-46277010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5ED6B-64C0-2AAF-E6EF-4934FF71C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15488-E514-B8AB-E987-C7369776D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01555-5387-3CE7-7A91-71978627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55106-03DC-50E2-1224-F049C8F0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AE034-81AD-F9C2-7012-892270A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5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977D-B736-0461-F75F-A64FAC7AC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ACC96-73EB-CEB1-8A9F-198FFBFBA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09CC3-5002-E655-D5F1-B3C87B57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E9BCF5-0912-8CCE-CFA2-B07A4CB44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6CD1F5-040D-D0DD-1079-0EA4173C5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224A2-8C6B-AA45-2B31-DA6A21D0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2CB20-D21F-CF89-9171-FB133856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F8E91-3656-5A23-C8F0-D0E3CB8F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2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57BF-C634-1F66-1999-8643FFED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FA949-CDA9-B610-0310-B4810FD4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5084E-0552-E679-C19C-BBCCEBAB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262DB-B143-4F5E-CC76-631FA991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EFF3D-6A32-E60A-250C-FECC8360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296AB-2031-562F-301F-84B29EF6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25DD5-14A2-80CF-8248-04F911A5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4C78-CEDD-2FFD-5EC1-40837936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4163-8A04-C21B-9CFC-084EDE3F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188CE-3E4D-4F2D-913D-F6A2F5F3A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125C7-EB70-2CF7-06FC-CFE35C59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F40F1-F091-BA32-5FAA-3A382272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15735-BC88-162F-32F6-25B6A538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9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6BBD-296D-3CA4-10F6-AB245D80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F6D08-2DEB-7812-E7EB-A370BC1EE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D6DB3-71E1-A787-4403-4BE72DB1E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14169-5BD2-A984-85AD-1AB259E8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16C5-2508-DE8B-A96C-865E06BF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8A794-274D-3A6C-3E90-ECCAA40C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6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141024-9635-1538-FCA2-D58E1544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8D3E3-86BF-8CA6-8CF3-EA60CD804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6111E-4DF4-8B4D-65FF-8A907DF45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A54A6-4A67-4974-BA54-89569E641D5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F09ED-9B93-FF8A-EDDF-E9793F024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275BD-F113-8599-125B-A41F1348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1843-824E-41FD-9148-B0EE788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893E-8C7C-1582-0773-04878A8FC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0069B-C9EB-125B-EFC4-A2CFF435E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694CB-A428-DD58-3F0A-DC137B28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206CB-AA4C-6193-72A2-DA30BF4D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218" y="132628"/>
            <a:ext cx="6938819" cy="3469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818540-45EA-DC14-44CE-25E24F15D5AD}"/>
              </a:ext>
            </a:extLst>
          </p:cNvPr>
          <p:cNvSpPr txBox="1"/>
          <p:nvPr/>
        </p:nvSpPr>
        <p:spPr>
          <a:xfrm>
            <a:off x="905164" y="1600200"/>
            <a:ext cx="712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31F20"/>
                </a:solidFill>
                <a:latin typeface="Berlin Sans FB Demi" panose="020E0802020502020306" pitchFamily="34" charset="0"/>
              </a:rPr>
              <a:t>STUDENTSKA PLATFORMA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96B985-8F6E-5132-4294-6F9011047136}"/>
              </a:ext>
            </a:extLst>
          </p:cNvPr>
          <p:cNvSpPr/>
          <p:nvPr/>
        </p:nvSpPr>
        <p:spPr>
          <a:xfrm>
            <a:off x="8709891" y="4021426"/>
            <a:ext cx="2526146" cy="1920875"/>
          </a:xfrm>
          <a:prstGeom prst="rect">
            <a:avLst/>
          </a:prstGeom>
          <a:solidFill>
            <a:schemeClr val="bg1">
              <a:alpha val="388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231F20"/>
                </a:solidFill>
              </a:rPr>
              <a:t>Uros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Milovi</a:t>
            </a:r>
            <a:r>
              <a:rPr lang="sr-Latn-ME" dirty="0">
                <a:solidFill>
                  <a:srgbClr val="231F20"/>
                </a:solidFill>
              </a:rPr>
              <a:t>ć</a:t>
            </a:r>
            <a:endParaRPr lang="en-US" dirty="0">
              <a:solidFill>
                <a:srgbClr val="231F20"/>
              </a:solidFill>
            </a:endParaRPr>
          </a:p>
          <a:p>
            <a:pPr algn="ctr"/>
            <a:r>
              <a:rPr lang="en-US" dirty="0" err="1">
                <a:solidFill>
                  <a:srgbClr val="231F20"/>
                </a:solidFill>
              </a:rPr>
              <a:t>Ilija</a:t>
            </a:r>
            <a:r>
              <a:rPr lang="en-US" dirty="0">
                <a:solidFill>
                  <a:srgbClr val="231F20"/>
                </a:solidFill>
              </a:rPr>
              <a:t> Milo</a:t>
            </a:r>
            <a:r>
              <a:rPr lang="sr-Latn-ME" dirty="0">
                <a:solidFill>
                  <a:srgbClr val="231F20"/>
                </a:solidFill>
              </a:rPr>
              <a:t>š</a:t>
            </a:r>
            <a:r>
              <a:rPr lang="en-US" dirty="0" err="1">
                <a:solidFill>
                  <a:srgbClr val="231F20"/>
                </a:solidFill>
              </a:rPr>
              <a:t>evi</a:t>
            </a:r>
            <a:r>
              <a:rPr lang="sr-Latn-ME" dirty="0">
                <a:solidFill>
                  <a:srgbClr val="231F20"/>
                </a:solidFill>
              </a:rPr>
              <a:t>ć</a:t>
            </a:r>
            <a:endParaRPr lang="en-US" dirty="0">
              <a:solidFill>
                <a:srgbClr val="231F20"/>
              </a:solidFill>
            </a:endParaRPr>
          </a:p>
          <a:p>
            <a:pPr algn="ctr"/>
            <a:r>
              <a:rPr lang="en-US" dirty="0" err="1">
                <a:solidFill>
                  <a:srgbClr val="231F20"/>
                </a:solidFill>
              </a:rPr>
              <a:t>Jovana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Jekni</a:t>
            </a:r>
            <a:r>
              <a:rPr lang="sr-Latn-ME" dirty="0">
                <a:solidFill>
                  <a:srgbClr val="231F20"/>
                </a:solidFill>
              </a:rPr>
              <a:t>ć</a:t>
            </a:r>
            <a:endParaRPr lang="en-US" dirty="0">
              <a:solidFill>
                <a:srgbClr val="231F20"/>
              </a:solidFill>
            </a:endParaRPr>
          </a:p>
          <a:p>
            <a:pPr algn="ctr"/>
            <a:r>
              <a:rPr lang="en-US" dirty="0" err="1">
                <a:solidFill>
                  <a:srgbClr val="231F20"/>
                </a:solidFill>
              </a:rPr>
              <a:t>Nikolina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Nikol</a:t>
            </a:r>
            <a:r>
              <a:rPr lang="sr-Latn-ME" dirty="0">
                <a:solidFill>
                  <a:srgbClr val="231F20"/>
                </a:solidFill>
              </a:rPr>
              <a:t>ić</a:t>
            </a:r>
            <a:endParaRPr lang="en-US" dirty="0">
              <a:solidFill>
                <a:srgbClr val="231F2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541DE-570E-92CB-4DE0-3CFA00683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110" y="3397971"/>
            <a:ext cx="1246909" cy="12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4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DC3D33-3E37-5CC0-E336-10237EEB85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6950" y="0"/>
            <a:ext cx="1218117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C8DB0-2125-2E2A-BAAD-6AEBB245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35" y="521786"/>
            <a:ext cx="1130722" cy="1130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EE143-5332-98A2-5C9C-D6BACA90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47" y="174499"/>
            <a:ext cx="621698" cy="603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3048EB-B989-FCDA-44CA-36F0AAD9A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100" y="715396"/>
            <a:ext cx="5835592" cy="2917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3B36BA-21FD-CCA4-4FF8-486249A1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96" y="15620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Berlin Sans FB Demi" panose="020E0802020502020306" pitchFamily="34" charset="0"/>
              </a:rPr>
              <a:t>REGISTRACIJA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563C21-9B1B-BBB6-6139-215616576788}"/>
              </a:ext>
            </a:extLst>
          </p:cNvPr>
          <p:cNvSpPr txBox="1"/>
          <p:nvPr/>
        </p:nvSpPr>
        <p:spPr>
          <a:xfrm>
            <a:off x="3619131" y="3022187"/>
            <a:ext cx="49537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 err="1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Registracija</a:t>
            </a:r>
            <a:r>
              <a:rPr lang="en-US" dirty="0"/>
              <a:t> </a:t>
            </a:r>
            <a:r>
              <a:rPr lang="en-US" dirty="0" err="1"/>
              <a:t>obično</a:t>
            </a:r>
            <a:r>
              <a:rPr lang="en-US" dirty="0"/>
              <a:t> </a:t>
            </a:r>
            <a:r>
              <a:rPr lang="en-US" dirty="0" err="1"/>
              <a:t>uključuje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e-</a:t>
            </a:r>
            <a:r>
              <a:rPr lang="en-US" dirty="0" err="1"/>
              <a:t>pošta</a:t>
            </a:r>
            <a:r>
              <a:rPr lang="en-US" dirty="0"/>
              <a:t>,</a:t>
            </a:r>
            <a:r>
              <a:rPr lang="sr-Latn-ME" dirty="0"/>
              <a:t> </a:t>
            </a:r>
            <a:r>
              <a:rPr lang="en-US" dirty="0" err="1"/>
              <a:t>korisničko</a:t>
            </a:r>
            <a:r>
              <a:rPr lang="en-US" dirty="0"/>
              <a:t> </a:t>
            </a:r>
            <a:r>
              <a:rPr lang="en-US" dirty="0" err="1"/>
              <a:t>ime</a:t>
            </a:r>
            <a:r>
              <a:rPr lang="sr-Latn-ME" dirty="0"/>
              <a:t> i lozinku</a:t>
            </a:r>
            <a:r>
              <a:rPr lang="en-US" dirty="0" smtClean="0"/>
              <a:t>.</a:t>
            </a:r>
            <a:endParaRPr lang="sr-Latn-ME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ME" dirty="0" smtClean="0"/>
          </a:p>
          <a:p>
            <a:pPr algn="just"/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 smtClean="0"/>
              <a:t>Pomoću</a:t>
            </a:r>
            <a:r>
              <a:rPr lang="en-US" dirty="0" smtClean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naloga</a:t>
            </a:r>
            <a:r>
              <a:rPr lang="en-US" dirty="0"/>
              <a:t>, </a:t>
            </a:r>
            <a:r>
              <a:rPr lang="en-US" dirty="0" err="1"/>
              <a:t>studenti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pristupiti</a:t>
            </a:r>
            <a:r>
              <a:rPr lang="en-US" dirty="0"/>
              <a:t>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 smtClean="0"/>
              <a:t>funkcionalnostima</a:t>
            </a:r>
            <a:r>
              <a:rPr lang="sr-Latn-ME" dirty="0" smtClean="0"/>
              <a:t> platforme.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ME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ME" dirty="0" smtClean="0"/>
              <a:t>Čuvanje podataka o studentima.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545EC0E-CA9E-ED06-BDDE-7713987833D8}"/>
              </a:ext>
            </a:extLst>
          </p:cNvPr>
          <p:cNvSpPr/>
          <p:nvPr/>
        </p:nvSpPr>
        <p:spPr>
          <a:xfrm>
            <a:off x="10476661" y="914716"/>
            <a:ext cx="1579418" cy="1325563"/>
          </a:xfrm>
          <a:prstGeom prst="hexagon">
            <a:avLst/>
          </a:prstGeom>
          <a:solidFill>
            <a:schemeClr val="accent5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07BE1E09-FE7D-9CB1-A00B-2055A7418C92}"/>
              </a:ext>
            </a:extLst>
          </p:cNvPr>
          <p:cNvSpPr/>
          <p:nvPr/>
        </p:nvSpPr>
        <p:spPr>
          <a:xfrm>
            <a:off x="9085875" y="117976"/>
            <a:ext cx="1579418" cy="1325563"/>
          </a:xfrm>
          <a:prstGeom prst="hexagon">
            <a:avLst/>
          </a:prstGeom>
          <a:solidFill>
            <a:schemeClr val="accent6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4A586A76-2F62-E341-6710-1B8E20506BF2}"/>
              </a:ext>
            </a:extLst>
          </p:cNvPr>
          <p:cNvSpPr/>
          <p:nvPr/>
        </p:nvSpPr>
        <p:spPr>
          <a:xfrm>
            <a:off x="1552629" y="3747292"/>
            <a:ext cx="1579418" cy="1325563"/>
          </a:xfrm>
          <a:prstGeom prst="hexagon">
            <a:avLst/>
          </a:prstGeom>
          <a:solidFill>
            <a:schemeClr val="accent5">
              <a:lumMod val="20000"/>
              <a:lumOff val="80000"/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344A711-2C04-668C-1B0D-FCBB24CDED4F}"/>
              </a:ext>
            </a:extLst>
          </p:cNvPr>
          <p:cNvSpPr/>
          <p:nvPr/>
        </p:nvSpPr>
        <p:spPr>
          <a:xfrm>
            <a:off x="97778" y="4449667"/>
            <a:ext cx="1579418" cy="1325563"/>
          </a:xfrm>
          <a:prstGeom prst="hexagon">
            <a:avLst/>
          </a:prstGeom>
          <a:solidFill>
            <a:schemeClr val="accent4">
              <a:lumMod val="20000"/>
              <a:lumOff val="80000"/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3AC4F70-FF64-D070-DADA-DB3E2C152D0B}"/>
              </a:ext>
            </a:extLst>
          </p:cNvPr>
          <p:cNvSpPr/>
          <p:nvPr/>
        </p:nvSpPr>
        <p:spPr>
          <a:xfrm>
            <a:off x="9085875" y="1696624"/>
            <a:ext cx="1579418" cy="1325563"/>
          </a:xfrm>
          <a:prstGeom prst="hexagon">
            <a:avLst/>
          </a:prstGeom>
          <a:solidFill>
            <a:schemeClr val="accent4">
              <a:lumMod val="20000"/>
              <a:lumOff val="80000"/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E4F7FC4-8EC3-2DF4-1919-916538FCDB97}"/>
              </a:ext>
            </a:extLst>
          </p:cNvPr>
          <p:cNvSpPr/>
          <p:nvPr/>
        </p:nvSpPr>
        <p:spPr>
          <a:xfrm>
            <a:off x="1552629" y="5299494"/>
            <a:ext cx="1579418" cy="1325563"/>
          </a:xfrm>
          <a:prstGeom prst="hexagon">
            <a:avLst/>
          </a:prstGeom>
          <a:solidFill>
            <a:schemeClr val="accent6">
              <a:lumMod val="40000"/>
              <a:lumOff val="60000"/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4D1C-60EE-23B8-1315-47920579DAE0}"/>
              </a:ext>
            </a:extLst>
          </p:cNvPr>
          <p:cNvGrpSpPr/>
          <p:nvPr/>
        </p:nvGrpSpPr>
        <p:grpSpPr>
          <a:xfrm>
            <a:off x="434042" y="-153815"/>
            <a:ext cx="5835592" cy="2917796"/>
            <a:chOff x="3272032" y="93259"/>
            <a:chExt cx="5835592" cy="29177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83BCD2-6EF5-BD22-9E1F-D0088B8D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2032" y="93259"/>
              <a:ext cx="5835592" cy="29177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500B72-27C2-4BD0-16BB-66E79FD33F98}"/>
                </a:ext>
              </a:extLst>
            </p:cNvPr>
            <p:cNvSpPr txBox="1"/>
            <p:nvPr/>
          </p:nvSpPr>
          <p:spPr>
            <a:xfrm>
              <a:off x="4374881" y="1404451"/>
              <a:ext cx="4082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ME" sz="2400" dirty="0">
                  <a:latin typeface="Berlin Sans FB Demi" panose="020E0802020502020306" pitchFamily="34" charset="0"/>
                </a:rPr>
                <a:t>Obavještenja</a:t>
              </a:r>
              <a:endParaRPr lang="en-US" sz="2400" dirty="0">
                <a:latin typeface="Berlin Sans FB Demi" panose="020E0802020502020306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F9185B-4315-57D9-3C1B-52E1323015B3}"/>
              </a:ext>
            </a:extLst>
          </p:cNvPr>
          <p:cNvSpPr txBox="1"/>
          <p:nvPr/>
        </p:nvSpPr>
        <p:spPr>
          <a:xfrm>
            <a:off x="1396550" y="2341736"/>
            <a:ext cx="4608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dirty="0" err="1"/>
              <a:t>Obavještenja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bitna</a:t>
            </a:r>
            <a:r>
              <a:rPr lang="en-US" dirty="0"/>
              <a:t> za </a:t>
            </a:r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informisanosti</a:t>
            </a:r>
            <a:r>
              <a:rPr lang="en-US" dirty="0"/>
              <a:t> </a:t>
            </a:r>
            <a:r>
              <a:rPr lang="en-US" dirty="0" err="1"/>
              <a:t>studenata</a:t>
            </a:r>
            <a:r>
              <a:rPr lang="en-US" dirty="0"/>
              <a:t> o </a:t>
            </a:r>
            <a:r>
              <a:rPr lang="en-US" dirty="0" err="1"/>
              <a:t>dešavanjima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platformi</a:t>
            </a:r>
            <a:r>
              <a:rPr lang="en-US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sr-Latn-ME" dirty="0"/>
              <a:t>Profesori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administratori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za </a:t>
            </a:r>
            <a:r>
              <a:rPr lang="en-US" dirty="0" err="1"/>
              <a:t>postavljanje</a:t>
            </a:r>
            <a:r>
              <a:rPr lang="en-US" dirty="0"/>
              <a:t> </a:t>
            </a:r>
            <a:r>
              <a:rPr lang="en-US" dirty="0" err="1"/>
              <a:t>važnih</a:t>
            </a:r>
            <a:r>
              <a:rPr lang="en-US" dirty="0"/>
              <a:t> </a:t>
            </a:r>
            <a:r>
              <a:rPr lang="en-US" dirty="0" err="1"/>
              <a:t>obavještenja</a:t>
            </a:r>
            <a:r>
              <a:rPr lang="en-US" dirty="0"/>
              <a:t> o </a:t>
            </a:r>
            <a:r>
              <a:rPr lang="en-US" dirty="0" err="1"/>
              <a:t>rokovima</a:t>
            </a:r>
            <a:r>
              <a:rPr lang="en-US" dirty="0"/>
              <a:t> za </a:t>
            </a:r>
            <a:r>
              <a:rPr lang="en-US" dirty="0" err="1"/>
              <a:t>predaju</a:t>
            </a:r>
            <a:r>
              <a:rPr lang="en-US" dirty="0"/>
              <a:t>, prom</a:t>
            </a:r>
            <a:r>
              <a:rPr lang="sr-Latn-ME" dirty="0"/>
              <a:t>j</a:t>
            </a:r>
            <a:r>
              <a:rPr lang="en-US" dirty="0" err="1"/>
              <a:t>enama</a:t>
            </a:r>
            <a:r>
              <a:rPr lang="en-US" dirty="0"/>
              <a:t> u </a:t>
            </a:r>
            <a:r>
              <a:rPr lang="en-US" dirty="0" err="1"/>
              <a:t>rasporedu</a:t>
            </a:r>
            <a:r>
              <a:rPr lang="en-US" dirty="0"/>
              <a:t> </a:t>
            </a:r>
            <a:r>
              <a:rPr lang="en-US" dirty="0" err="1"/>
              <a:t>časova</a:t>
            </a:r>
            <a:r>
              <a:rPr lang="en-US" dirty="0"/>
              <a:t>, </a:t>
            </a:r>
            <a:r>
              <a:rPr lang="en-US" dirty="0" err="1"/>
              <a:t>događajima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bitnim</a:t>
            </a:r>
            <a:r>
              <a:rPr lang="en-US" dirty="0"/>
              <a:t> </a:t>
            </a:r>
            <a:r>
              <a:rPr lang="en-US" dirty="0" err="1"/>
              <a:t>informacijama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en-US" dirty="0" err="1"/>
              <a:t>Obavještenja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vidljiva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glavnoj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platforme</a:t>
            </a:r>
            <a:r>
              <a:rPr lang="en-US" dirty="0"/>
              <a:t>, </a:t>
            </a:r>
            <a:r>
              <a:rPr lang="en-US" dirty="0" err="1"/>
              <a:t>čime</a:t>
            </a:r>
            <a:r>
              <a:rPr lang="en-US" dirty="0"/>
              <a:t> se </a:t>
            </a:r>
            <a:r>
              <a:rPr lang="en-US" dirty="0" err="1"/>
              <a:t>studentima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brz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važnim</a:t>
            </a:r>
            <a:r>
              <a:rPr lang="en-US" dirty="0"/>
              <a:t> </a:t>
            </a:r>
            <a:r>
              <a:rPr lang="en-US" dirty="0" err="1"/>
              <a:t>informacijama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olakšava</a:t>
            </a:r>
            <a:r>
              <a:rPr lang="en-US" dirty="0"/>
              <a:t> </a:t>
            </a:r>
            <a:r>
              <a:rPr lang="en-US" dirty="0" err="1"/>
              <a:t>praćenje</a:t>
            </a:r>
            <a:r>
              <a:rPr lang="en-US" dirty="0"/>
              <a:t> </a:t>
            </a:r>
            <a:r>
              <a:rPr lang="en-US" dirty="0" err="1"/>
              <a:t>aktuelnosti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platformi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59691-8883-5D3A-5C03-BD629D40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59" y="109632"/>
            <a:ext cx="955132" cy="927457"/>
          </a:xfrm>
          <a:prstGeom prst="rect">
            <a:avLst/>
          </a:prstGeom>
        </p:spPr>
      </p:pic>
      <p:pic>
        <p:nvPicPr>
          <p:cNvPr id="4098" name="Picture 2" descr="Online Presence Images - Free Download on Freepik">
            <a:extLst>
              <a:ext uri="{FF2B5EF4-FFF2-40B4-BE49-F238E27FC236}">
                <a16:creationId xmlns:a16="http://schemas.microsoft.com/office/drawing/2014/main" id="{51B8EBFD-E19E-F260-9D22-6F8A67D20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506" y="1950190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55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A7885A-E4F7-8F2D-0DCB-3C5AA397DE18}"/>
              </a:ext>
            </a:extLst>
          </p:cNvPr>
          <p:cNvGrpSpPr/>
          <p:nvPr/>
        </p:nvGrpSpPr>
        <p:grpSpPr>
          <a:xfrm>
            <a:off x="454372" y="-320603"/>
            <a:ext cx="5835592" cy="2917796"/>
            <a:chOff x="-164465" y="-569985"/>
            <a:chExt cx="5835592" cy="29177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60BEF2-9D31-A2F4-22EF-EA563BD1B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4465" y="-569985"/>
              <a:ext cx="5835592" cy="29177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858F0-6B0C-CD97-538E-64D011F9E8F0}"/>
                </a:ext>
              </a:extLst>
            </p:cNvPr>
            <p:cNvSpPr txBox="1"/>
            <p:nvPr/>
          </p:nvSpPr>
          <p:spPr>
            <a:xfrm>
              <a:off x="938954" y="794851"/>
              <a:ext cx="4082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ME" sz="2400" dirty="0">
                  <a:latin typeface="Berlin Sans FB Demi" panose="020E0802020502020306" pitchFamily="34" charset="0"/>
                </a:rPr>
                <a:t>Kalendar</a:t>
              </a:r>
              <a:endParaRPr lang="en-US" sz="2400" dirty="0"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9E46D4F-17A9-9C9C-873D-14385FD52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63" t="11900" r="18745" b="7662"/>
          <a:stretch/>
        </p:blipFill>
        <p:spPr>
          <a:xfrm>
            <a:off x="6299884" y="526472"/>
            <a:ext cx="5495636" cy="5347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90D672-6447-F163-F966-8A11BAC6E090}"/>
              </a:ext>
            </a:extLst>
          </p:cNvPr>
          <p:cNvSpPr txBox="1"/>
          <p:nvPr/>
        </p:nvSpPr>
        <p:spPr>
          <a:xfrm>
            <a:off x="1305936" y="1828683"/>
            <a:ext cx="45861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en-US" dirty="0" err="1"/>
              <a:t>Kalendar</a:t>
            </a:r>
            <a:r>
              <a:rPr lang="en-US" dirty="0"/>
              <a:t> je </a:t>
            </a:r>
            <a:r>
              <a:rPr lang="en-US" dirty="0" err="1"/>
              <a:t>ključna</a:t>
            </a:r>
            <a:r>
              <a:rPr lang="en-US" dirty="0"/>
              <a:t> </a:t>
            </a:r>
            <a:r>
              <a:rPr lang="en-US" dirty="0" err="1"/>
              <a:t>funkcionalnost</a:t>
            </a:r>
            <a:r>
              <a:rPr lang="en-US" dirty="0"/>
              <a:t> za </a:t>
            </a:r>
            <a:r>
              <a:rPr lang="en-US" dirty="0" err="1"/>
              <a:t>organizaciju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praćenje</a:t>
            </a:r>
            <a:r>
              <a:rPr lang="en-US" dirty="0"/>
              <a:t> </a:t>
            </a:r>
            <a:r>
              <a:rPr lang="en-US" dirty="0" err="1"/>
              <a:t>ključnih</a:t>
            </a:r>
            <a:r>
              <a:rPr lang="en-US" dirty="0"/>
              <a:t> </a:t>
            </a:r>
            <a:r>
              <a:rPr lang="en-US" dirty="0" err="1"/>
              <a:t>datuma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  Na </a:t>
            </a:r>
            <a:r>
              <a:rPr lang="en-US" dirty="0" err="1"/>
              <a:t>platformi</a:t>
            </a:r>
            <a:r>
              <a:rPr lang="en-US" dirty="0"/>
              <a:t> se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kalendar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rasporedom</a:t>
            </a:r>
            <a:r>
              <a:rPr lang="en-US" dirty="0"/>
              <a:t> </a:t>
            </a:r>
            <a:r>
              <a:rPr lang="en-US" dirty="0" err="1"/>
              <a:t>časova</a:t>
            </a:r>
            <a:r>
              <a:rPr lang="en-US" dirty="0"/>
              <a:t>, </a:t>
            </a:r>
            <a:r>
              <a:rPr lang="en-US" dirty="0" err="1"/>
              <a:t>datuma</a:t>
            </a:r>
            <a:r>
              <a:rPr lang="en-US" dirty="0"/>
              <a:t> </a:t>
            </a:r>
            <a:r>
              <a:rPr lang="en-US" dirty="0" err="1"/>
              <a:t>ispitnih</a:t>
            </a:r>
            <a:r>
              <a:rPr lang="en-US" dirty="0"/>
              <a:t> </a:t>
            </a:r>
            <a:r>
              <a:rPr lang="en-US" dirty="0" err="1"/>
              <a:t>rokova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rokova</a:t>
            </a:r>
            <a:r>
              <a:rPr lang="en-US" dirty="0"/>
              <a:t> za </a:t>
            </a:r>
            <a:r>
              <a:rPr lang="en-US" dirty="0" err="1"/>
              <a:t>predaju</a:t>
            </a:r>
            <a:r>
              <a:rPr lang="en-US" dirty="0"/>
              <a:t> </a:t>
            </a:r>
            <a:r>
              <a:rPr lang="en-US" dirty="0" err="1"/>
              <a:t>zadatka</a:t>
            </a:r>
            <a:r>
              <a:rPr lang="en-US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en-US" dirty="0" err="1"/>
              <a:t>Studenti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pregledati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kalendar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unapr</a:t>
            </a:r>
            <a:r>
              <a:rPr lang="sr-Latn-ME" dirty="0"/>
              <a:t>ij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en-US" dirty="0" err="1"/>
              <a:t>planirali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obaveze</a:t>
            </a:r>
            <a:r>
              <a:rPr lang="en-US" dirty="0"/>
              <a:t>. </a:t>
            </a:r>
            <a:r>
              <a:rPr lang="en-US" dirty="0" err="1"/>
              <a:t>Kalendar</a:t>
            </a:r>
            <a:r>
              <a:rPr lang="en-US" dirty="0"/>
              <a:t> je </a:t>
            </a:r>
            <a:r>
              <a:rPr lang="en-US" dirty="0" err="1"/>
              <a:t>koristan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za </a:t>
            </a:r>
            <a:r>
              <a:rPr lang="en-US" dirty="0" err="1"/>
              <a:t>studente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se </a:t>
            </a:r>
            <a:r>
              <a:rPr lang="en-US" dirty="0" err="1"/>
              <a:t>efikasno</a:t>
            </a:r>
            <a:r>
              <a:rPr lang="en-US" dirty="0"/>
              <a:t> </a:t>
            </a:r>
            <a:r>
              <a:rPr lang="en-US" dirty="0" err="1"/>
              <a:t>organizovali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izbjegli</a:t>
            </a:r>
            <a:r>
              <a:rPr lang="en-US" dirty="0"/>
              <a:t> </a:t>
            </a:r>
            <a:r>
              <a:rPr lang="en-US" dirty="0" err="1"/>
              <a:t>zaboravljanje</a:t>
            </a:r>
            <a:r>
              <a:rPr lang="en-US" dirty="0"/>
              <a:t> </a:t>
            </a:r>
            <a:r>
              <a:rPr lang="en-US" dirty="0" err="1"/>
              <a:t>važnih</a:t>
            </a:r>
            <a:r>
              <a:rPr lang="en-US" dirty="0"/>
              <a:t> </a:t>
            </a:r>
            <a:r>
              <a:rPr lang="en-US" dirty="0" err="1"/>
              <a:t>datuma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DB2C-717A-013A-9462-31D1D70D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429" y="4199493"/>
            <a:ext cx="1905000" cy="1905000"/>
          </a:xfrm>
          <a:prstGeom prst="rect">
            <a:avLst/>
          </a:prstGeom>
        </p:spPr>
      </p:pic>
      <p:pic>
        <p:nvPicPr>
          <p:cNvPr id="8194" name="Picture 2" descr="Violet PNGs for Free Download">
            <a:extLst>
              <a:ext uri="{FF2B5EF4-FFF2-40B4-BE49-F238E27FC236}">
                <a16:creationId xmlns:a16="http://schemas.microsoft.com/office/drawing/2014/main" id="{56A82E94-840D-5B38-7554-5D3E71D4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5" y="52599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Violet PNGs for Free Download">
            <a:extLst>
              <a:ext uri="{FF2B5EF4-FFF2-40B4-BE49-F238E27FC236}">
                <a16:creationId xmlns:a16="http://schemas.microsoft.com/office/drawing/2014/main" id="{650203D7-0743-CEC5-1B01-CB817F18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5164">
            <a:off x="3932994" y="62124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Violet PNGs for Free Download">
            <a:extLst>
              <a:ext uri="{FF2B5EF4-FFF2-40B4-BE49-F238E27FC236}">
                <a16:creationId xmlns:a16="http://schemas.microsoft.com/office/drawing/2014/main" id="{E451EAE1-67CF-1C9B-955F-A2187A0C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178" y="570160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Violet PNGs for Free Download">
            <a:extLst>
              <a:ext uri="{FF2B5EF4-FFF2-40B4-BE49-F238E27FC236}">
                <a16:creationId xmlns:a16="http://schemas.microsoft.com/office/drawing/2014/main" id="{A7FE1B5B-6A14-D75F-ED8A-48130AE82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1"/>
          <a:stretch/>
        </p:blipFill>
        <p:spPr bwMode="auto">
          <a:xfrm>
            <a:off x="0" y="-1724819"/>
            <a:ext cx="1098911" cy="465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Violet PNGs for Free Download">
            <a:extLst>
              <a:ext uri="{FF2B5EF4-FFF2-40B4-BE49-F238E27FC236}">
                <a16:creationId xmlns:a16="http://schemas.microsoft.com/office/drawing/2014/main" id="{1192FF05-13E3-1EF1-CBCA-9BCADD27E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8"/>
          <a:stretch/>
        </p:blipFill>
        <p:spPr bwMode="auto">
          <a:xfrm>
            <a:off x="-22400" y="501692"/>
            <a:ext cx="1085709" cy="431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Violet PNGs for Free Download">
            <a:extLst>
              <a:ext uri="{FF2B5EF4-FFF2-40B4-BE49-F238E27FC236}">
                <a16:creationId xmlns:a16="http://schemas.microsoft.com/office/drawing/2014/main" id="{7B5D547F-626E-BB78-7D79-EBD8389B8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616" y="6081483"/>
            <a:ext cx="3836302" cy="383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7E5E264-0C96-A73E-8EC8-EE681FBD4AA6}"/>
              </a:ext>
            </a:extLst>
          </p:cNvPr>
          <p:cNvGrpSpPr/>
          <p:nvPr/>
        </p:nvGrpSpPr>
        <p:grpSpPr>
          <a:xfrm>
            <a:off x="-54230" y="3200399"/>
            <a:ext cx="8713957" cy="7018300"/>
            <a:chOff x="-22400" y="3382365"/>
            <a:chExt cx="8713957" cy="7018300"/>
          </a:xfrm>
        </p:grpSpPr>
        <p:pic>
          <p:nvPicPr>
            <p:cNvPr id="8196" name="Picture 4" descr="Violet PNGs for Free Download">
              <a:extLst>
                <a:ext uri="{FF2B5EF4-FFF2-40B4-BE49-F238E27FC236}">
                  <a16:creationId xmlns:a16="http://schemas.microsoft.com/office/drawing/2014/main" id="{AA8A79EE-FD34-571E-6405-7B6862D114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/>
            <a:stretch/>
          </p:blipFill>
          <p:spPr bwMode="auto">
            <a:xfrm>
              <a:off x="-22400" y="4818247"/>
              <a:ext cx="1962036" cy="278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Violet PNGs for Free Download">
              <a:extLst>
                <a:ext uri="{FF2B5EF4-FFF2-40B4-BE49-F238E27FC236}">
                  <a16:creationId xmlns:a16="http://schemas.microsoft.com/office/drawing/2014/main" id="{69D2F219-036A-08A0-241F-FDB2D504B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4489">
              <a:off x="836332" y="5511278"/>
              <a:ext cx="3455354" cy="3455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Violet PNGs for Free Download">
              <a:extLst>
                <a:ext uri="{FF2B5EF4-FFF2-40B4-BE49-F238E27FC236}">
                  <a16:creationId xmlns:a16="http://schemas.microsoft.com/office/drawing/2014/main" id="{6C3EB271-742D-DEB4-59A4-8F27456D63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" t="41712"/>
            <a:stretch/>
          </p:blipFill>
          <p:spPr bwMode="auto">
            <a:xfrm rot="16200000">
              <a:off x="-376592" y="3758958"/>
              <a:ext cx="1863558" cy="1110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24" name="Picture 32" descr="Violet PNGs for Free Download">
              <a:extLst>
                <a:ext uri="{FF2B5EF4-FFF2-40B4-BE49-F238E27FC236}">
                  <a16:creationId xmlns:a16="http://schemas.microsoft.com/office/drawing/2014/main" id="{E925E535-D5B9-900D-C7D4-59A1F3257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504101">
              <a:off x="4180276" y="5889384"/>
              <a:ext cx="4511281" cy="4511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26" name="Picture 34" descr="Violet PNGs for Free Download">
            <a:extLst>
              <a:ext uri="{FF2B5EF4-FFF2-40B4-BE49-F238E27FC236}">
                <a16:creationId xmlns:a16="http://schemas.microsoft.com/office/drawing/2014/main" id="{970396ED-CDD1-B89D-7756-12CEE2FA0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8" r="57998"/>
          <a:stretch/>
        </p:blipFill>
        <p:spPr bwMode="auto">
          <a:xfrm rot="7290121">
            <a:off x="8268880" y="5219974"/>
            <a:ext cx="2013132" cy="331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3102AA-8F95-677C-D707-22D9AE743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78" y="-144816"/>
            <a:ext cx="1246909" cy="1246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12741-B0DB-F95E-DA55-0C37A563B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711" y="1978401"/>
            <a:ext cx="425739" cy="487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E424F4-1E91-A45D-D03C-8FE371153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243" y="2289318"/>
            <a:ext cx="536575" cy="6143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45153-CC03-0898-8B84-E5A1FEF6E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1934" y="3483395"/>
            <a:ext cx="521329" cy="596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B68A4F-A60D-E93B-1ACF-C44232940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6720" y="2596517"/>
            <a:ext cx="614732" cy="703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B1A3E3-4418-BB67-AA48-C135F5497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4628" y="3686895"/>
            <a:ext cx="333647" cy="3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5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1B8717-C335-430B-EE76-BB6AF186CE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A2C957-4E32-CB6E-AE4C-0091FB62077F}"/>
              </a:ext>
            </a:extLst>
          </p:cNvPr>
          <p:cNvSpPr txBox="1"/>
          <p:nvPr/>
        </p:nvSpPr>
        <p:spPr>
          <a:xfrm>
            <a:off x="3930199" y="2654641"/>
            <a:ext cx="3934690" cy="3508653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sz="1700" dirty="0" err="1"/>
              <a:t>Zaštita</a:t>
            </a:r>
            <a:r>
              <a:rPr lang="en-US" sz="1700" dirty="0"/>
              <a:t> </a:t>
            </a:r>
            <a:r>
              <a:rPr lang="en-US" sz="1700" dirty="0" err="1"/>
              <a:t>privatnosti</a:t>
            </a:r>
            <a:r>
              <a:rPr lang="en-US" sz="1700" dirty="0"/>
              <a:t> </a:t>
            </a:r>
            <a:r>
              <a:rPr lang="en-US" sz="1700" dirty="0" err="1"/>
              <a:t>podataka</a:t>
            </a:r>
            <a:r>
              <a:rPr lang="en-US" sz="1700" dirty="0"/>
              <a:t> </a:t>
            </a:r>
            <a:r>
              <a:rPr lang="en-US" sz="1700" dirty="0" err="1"/>
              <a:t>studenata</a:t>
            </a:r>
            <a:r>
              <a:rPr lang="en-US" sz="1700" dirty="0"/>
              <a:t>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sigurnost</a:t>
            </a:r>
            <a:r>
              <a:rPr lang="en-US" sz="1700" dirty="0"/>
              <a:t> </a:t>
            </a:r>
            <a:r>
              <a:rPr lang="en-US" sz="1700" dirty="0" err="1"/>
              <a:t>platforme</a:t>
            </a:r>
            <a:r>
              <a:rPr lang="en-US" sz="1700" dirty="0"/>
              <a:t> </a:t>
            </a:r>
            <a:r>
              <a:rPr lang="en-US" sz="1700" dirty="0" err="1"/>
              <a:t>su</a:t>
            </a:r>
            <a:r>
              <a:rPr lang="en-US" sz="1700" dirty="0"/>
              <a:t> od </a:t>
            </a:r>
            <a:r>
              <a:rPr lang="en-US" sz="1700" dirty="0" err="1"/>
              <a:t>suštinskog</a:t>
            </a:r>
            <a:r>
              <a:rPr lang="en-US" sz="1700" dirty="0"/>
              <a:t> </a:t>
            </a:r>
            <a:r>
              <a:rPr lang="en-US" sz="1700" dirty="0" err="1"/>
              <a:t>značaja</a:t>
            </a:r>
            <a:r>
              <a:rPr lang="en-US" sz="1700" dirty="0"/>
              <a:t>. </a:t>
            </a:r>
          </a:p>
          <a:p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   </a:t>
            </a:r>
            <a:r>
              <a:rPr lang="en-US" sz="1700" dirty="0" err="1"/>
              <a:t>Platforma</a:t>
            </a:r>
            <a:r>
              <a:rPr lang="en-US" sz="1700" dirty="0"/>
              <a:t> </a:t>
            </a:r>
            <a:r>
              <a:rPr lang="en-US" sz="1700" dirty="0" err="1"/>
              <a:t>treba</a:t>
            </a:r>
            <a:r>
              <a:rPr lang="en-US" sz="1700" dirty="0"/>
              <a:t> da </a:t>
            </a:r>
            <a:r>
              <a:rPr lang="en-US" sz="1700" dirty="0" err="1"/>
              <a:t>obezbijedi</a:t>
            </a:r>
            <a:r>
              <a:rPr lang="en-US" sz="1700" dirty="0"/>
              <a:t> da </a:t>
            </a:r>
            <a:r>
              <a:rPr lang="en-US" sz="1700" dirty="0" err="1"/>
              <a:t>lični</a:t>
            </a:r>
            <a:r>
              <a:rPr lang="en-US" sz="1700" dirty="0"/>
              <a:t> </a:t>
            </a:r>
            <a:r>
              <a:rPr lang="en-US" sz="1700" dirty="0" err="1"/>
              <a:t>podaci</a:t>
            </a:r>
            <a:r>
              <a:rPr lang="en-US" sz="1700" dirty="0"/>
              <a:t> </a:t>
            </a:r>
            <a:r>
              <a:rPr lang="en-US" sz="1700" dirty="0" err="1"/>
              <a:t>studenata</a:t>
            </a:r>
            <a:r>
              <a:rPr lang="en-US" sz="1700" dirty="0"/>
              <a:t> </a:t>
            </a:r>
            <a:r>
              <a:rPr lang="en-US" sz="1700" dirty="0" err="1"/>
              <a:t>budu</a:t>
            </a:r>
            <a:r>
              <a:rPr lang="en-US" sz="1700" dirty="0"/>
              <a:t> </a:t>
            </a:r>
            <a:r>
              <a:rPr lang="en-US" sz="1700" dirty="0" err="1"/>
              <a:t>sigurni</a:t>
            </a:r>
            <a:r>
              <a:rPr lang="en-US" sz="1700" dirty="0"/>
              <a:t> </a:t>
            </a:r>
            <a:r>
              <a:rPr lang="en-US" sz="1700" dirty="0" err="1"/>
              <a:t>i</a:t>
            </a:r>
            <a:r>
              <a:rPr lang="en-US" sz="1700" dirty="0"/>
              <a:t> da se </a:t>
            </a:r>
            <a:r>
              <a:rPr lang="en-US" sz="1700" dirty="0" err="1"/>
              <a:t>spriječe</a:t>
            </a:r>
            <a:r>
              <a:rPr lang="en-US" sz="1700" dirty="0"/>
              <a:t> </a:t>
            </a:r>
            <a:r>
              <a:rPr lang="en-US" sz="1700" dirty="0" err="1"/>
              <a:t>bilo</a:t>
            </a:r>
            <a:r>
              <a:rPr lang="en-US" sz="1700" dirty="0"/>
              <a:t> </a:t>
            </a:r>
            <a:r>
              <a:rPr lang="en-US" sz="1700" dirty="0" err="1"/>
              <a:t>kakvi</a:t>
            </a:r>
            <a:r>
              <a:rPr lang="en-US" sz="1700" dirty="0"/>
              <a:t> </a:t>
            </a:r>
            <a:r>
              <a:rPr lang="en-US" sz="1700" dirty="0" err="1"/>
              <a:t>neovlašćeni</a:t>
            </a:r>
            <a:r>
              <a:rPr lang="en-US" sz="1700" dirty="0"/>
              <a:t> </a:t>
            </a:r>
            <a:r>
              <a:rPr lang="en-US" sz="1700" dirty="0" err="1"/>
              <a:t>pristupi</a:t>
            </a:r>
            <a:r>
              <a:rPr lang="en-US" sz="1700" dirty="0"/>
              <a:t>.</a:t>
            </a:r>
          </a:p>
          <a:p>
            <a:r>
              <a:rPr lang="en-US" sz="17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   </a:t>
            </a:r>
            <a:r>
              <a:rPr lang="en-US" sz="1700" dirty="0" err="1"/>
              <a:t>Mjere</a:t>
            </a:r>
            <a:r>
              <a:rPr lang="en-US" sz="1700" dirty="0"/>
              <a:t> </a:t>
            </a:r>
            <a:r>
              <a:rPr lang="en-US" sz="1700" dirty="0" err="1"/>
              <a:t>sigurnosti</a:t>
            </a:r>
            <a:r>
              <a:rPr lang="en-US" sz="1700" dirty="0"/>
              <a:t> </a:t>
            </a:r>
            <a:r>
              <a:rPr lang="en-US" sz="1700" dirty="0" err="1"/>
              <a:t>trebaju</a:t>
            </a:r>
            <a:r>
              <a:rPr lang="en-US" sz="1700" dirty="0"/>
              <a:t> </a:t>
            </a:r>
            <a:r>
              <a:rPr lang="en-US" sz="1700" dirty="0" err="1"/>
              <a:t>biti</a:t>
            </a:r>
            <a:r>
              <a:rPr lang="en-US" sz="1700" dirty="0"/>
              <a:t> </a:t>
            </a:r>
            <a:r>
              <a:rPr lang="en-US" sz="1700" dirty="0" err="1"/>
              <a:t>primijenjene</a:t>
            </a:r>
            <a:r>
              <a:rPr lang="en-US" sz="1700" dirty="0"/>
              <a:t> </a:t>
            </a:r>
            <a:r>
              <a:rPr lang="en-US" sz="1700" dirty="0" err="1"/>
              <a:t>kako</a:t>
            </a:r>
            <a:r>
              <a:rPr lang="en-US" sz="1700" dirty="0"/>
              <a:t> bi se </a:t>
            </a:r>
            <a:r>
              <a:rPr lang="en-US" sz="1700" dirty="0" err="1"/>
              <a:t>osiguralo</a:t>
            </a:r>
            <a:r>
              <a:rPr lang="en-US" sz="1700" dirty="0"/>
              <a:t> da </a:t>
            </a:r>
            <a:r>
              <a:rPr lang="en-US" sz="1700" dirty="0" err="1"/>
              <a:t>podaci</a:t>
            </a:r>
            <a:r>
              <a:rPr lang="en-US" sz="1700" dirty="0"/>
              <a:t> </a:t>
            </a:r>
            <a:r>
              <a:rPr lang="en-US" sz="1700" dirty="0" err="1"/>
              <a:t>studenata</a:t>
            </a:r>
            <a:r>
              <a:rPr lang="en-US" sz="1700" dirty="0"/>
              <a:t> </a:t>
            </a:r>
            <a:r>
              <a:rPr lang="en-US" sz="1700" dirty="0" err="1"/>
              <a:t>budu</a:t>
            </a:r>
            <a:r>
              <a:rPr lang="en-US" sz="1700" dirty="0"/>
              <a:t> </a:t>
            </a:r>
            <a:r>
              <a:rPr lang="en-US" sz="1700" dirty="0" err="1"/>
              <a:t>zaštićeni</a:t>
            </a:r>
            <a:r>
              <a:rPr lang="en-US" sz="1700" dirty="0"/>
              <a:t> od </a:t>
            </a:r>
            <a:r>
              <a:rPr lang="en-US" sz="1700" dirty="0" err="1"/>
              <a:t>potencijalnih</a:t>
            </a:r>
            <a:r>
              <a:rPr lang="en-US" sz="1700" dirty="0"/>
              <a:t> </a:t>
            </a:r>
            <a:r>
              <a:rPr lang="en-US" sz="1700" dirty="0" err="1"/>
              <a:t>prijetnji</a:t>
            </a:r>
            <a:r>
              <a:rPr lang="en-US" sz="1700" dirty="0"/>
              <a:t>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problema</a:t>
            </a:r>
            <a:r>
              <a:rPr lang="en-US" sz="1700" dirty="0"/>
              <a:t> </a:t>
            </a:r>
            <a:r>
              <a:rPr lang="en-US" sz="1700" dirty="0" err="1"/>
              <a:t>sa</a:t>
            </a:r>
            <a:r>
              <a:rPr lang="en-US" sz="1700" dirty="0"/>
              <a:t> </a:t>
            </a:r>
            <a:r>
              <a:rPr lang="en-US" sz="1700" dirty="0" err="1"/>
              <a:t>privatnošću</a:t>
            </a:r>
            <a:r>
              <a:rPr lang="en-US" sz="17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E7D2DC-206D-B6AF-4E9F-E1F0C9893DF8}"/>
              </a:ext>
            </a:extLst>
          </p:cNvPr>
          <p:cNvGrpSpPr/>
          <p:nvPr/>
        </p:nvGrpSpPr>
        <p:grpSpPr>
          <a:xfrm>
            <a:off x="2795282" y="191900"/>
            <a:ext cx="5835592" cy="2917796"/>
            <a:chOff x="260408" y="-744943"/>
            <a:chExt cx="5835592" cy="29177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0E9E58-E3C5-E05E-9AB0-746596F16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08" y="-744943"/>
              <a:ext cx="5835592" cy="2917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9AE665-00F8-CE43-11BA-9A729002C510}"/>
                </a:ext>
              </a:extLst>
            </p:cNvPr>
            <p:cNvSpPr txBox="1"/>
            <p:nvPr/>
          </p:nvSpPr>
          <p:spPr>
            <a:xfrm>
              <a:off x="1395325" y="554329"/>
              <a:ext cx="4082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ME" sz="2400" dirty="0">
                  <a:latin typeface="Berlin Sans FB Demi" panose="020E0802020502020306" pitchFamily="34" charset="0"/>
                </a:rPr>
                <a:t>Bezbjednost</a:t>
              </a:r>
              <a:endParaRPr lang="en-US" sz="2400" dirty="0"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C70598-7FBF-0D17-DE88-7FD1F1DD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33" y="244602"/>
            <a:ext cx="3176154" cy="21174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EA2D4F-6031-5087-0F48-E49D99E5752D}"/>
              </a:ext>
            </a:extLst>
          </p:cNvPr>
          <p:cNvSpPr/>
          <p:nvPr/>
        </p:nvSpPr>
        <p:spPr>
          <a:xfrm>
            <a:off x="8257309" y="3617322"/>
            <a:ext cx="3749964" cy="2889119"/>
          </a:xfrm>
          <a:prstGeom prst="rect">
            <a:avLst/>
          </a:prstGeom>
          <a:solidFill>
            <a:srgbClr val="0B0F13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79EE8E-EBBE-6D30-1E2B-1A887CA3AC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2AD2C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096000" y="3304811"/>
            <a:ext cx="78105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3B73E5-05CC-49AB-01AD-3A5AFD272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" y="0"/>
            <a:ext cx="12179809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63A7B2-6F18-F3F9-741A-B98563F2FF69}"/>
              </a:ext>
            </a:extLst>
          </p:cNvPr>
          <p:cNvGrpSpPr/>
          <p:nvPr/>
        </p:nvGrpSpPr>
        <p:grpSpPr>
          <a:xfrm>
            <a:off x="6095999" y="577791"/>
            <a:ext cx="5835592" cy="2917796"/>
            <a:chOff x="524367" y="182621"/>
            <a:chExt cx="5835592" cy="29177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FB48BE-DD26-9E10-104D-430C2506D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4367" y="182621"/>
              <a:ext cx="5835592" cy="2917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BC081D-2A44-582F-4082-E7641C9B28B8}"/>
                </a:ext>
              </a:extLst>
            </p:cNvPr>
            <p:cNvSpPr txBox="1"/>
            <p:nvPr/>
          </p:nvSpPr>
          <p:spPr>
            <a:xfrm>
              <a:off x="1543912" y="1434988"/>
              <a:ext cx="4082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ME" sz="2400" dirty="0">
                  <a:latin typeface="Berlin Sans FB Demi" panose="020E0802020502020306" pitchFamily="34" charset="0"/>
                </a:rPr>
                <a:t>Mat</a:t>
              </a:r>
              <a:r>
                <a:rPr lang="en-US" sz="2400" dirty="0">
                  <a:latin typeface="Berlin Sans FB Demi" panose="020E0802020502020306" pitchFamily="34" charset="0"/>
                </a:rPr>
                <a:t>e</a:t>
              </a:r>
              <a:r>
                <a:rPr lang="sr-Latn-ME" sz="2400" dirty="0">
                  <a:latin typeface="Berlin Sans FB Demi" panose="020E0802020502020306" pitchFamily="34" charset="0"/>
                </a:rPr>
                <a:t>rijali za ucenje</a:t>
              </a:r>
              <a:endParaRPr lang="en-US" sz="2400" dirty="0">
                <a:latin typeface="Berlin Sans FB Demi" panose="020E0802020502020306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FBFBE5A-2A0C-4778-237E-32DD7784272B}"/>
              </a:ext>
            </a:extLst>
          </p:cNvPr>
          <p:cNvSpPr/>
          <p:nvPr/>
        </p:nvSpPr>
        <p:spPr>
          <a:xfrm>
            <a:off x="0" y="4041735"/>
            <a:ext cx="12192000" cy="2337695"/>
          </a:xfrm>
          <a:prstGeom prst="rect">
            <a:avLst/>
          </a:prstGeom>
          <a:solidFill>
            <a:srgbClr val="9DC3E6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Materijali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za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učenje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čine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srž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akademske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platforme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  Ovo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podrazumijeva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postavljanje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predavanja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prezentacija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bilješki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knjiga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drugih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resursa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koji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podržavaju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nastavu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učenje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 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Studenti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mogu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pristupiti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ovim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materijalima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kako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bi se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bolje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pripremili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za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časove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unaprijedili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svoje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razumijevanje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gradiva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 Ova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funkcionalnost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olakšava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pristup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dijeljenje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edukativnih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resursa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među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studentima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instruktorima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B3A3B-B35A-C2DB-62A9-D5D1AD55B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7" y="2036689"/>
            <a:ext cx="3369131" cy="3369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454DB-4454-CB6B-0C04-A179AD24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7895" y="660745"/>
            <a:ext cx="1246909" cy="12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0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811A4-A0E7-B467-D0C5-D0AEA1CD9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01" t="11635" r="7900" b="19724"/>
          <a:stretch/>
        </p:blipFill>
        <p:spPr>
          <a:xfrm>
            <a:off x="7873997" y="2403759"/>
            <a:ext cx="4286125" cy="41189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6DA5A38-C344-9635-CECA-66B2801FFC1B}"/>
              </a:ext>
            </a:extLst>
          </p:cNvPr>
          <p:cNvGrpSpPr/>
          <p:nvPr/>
        </p:nvGrpSpPr>
        <p:grpSpPr>
          <a:xfrm>
            <a:off x="2307676" y="397238"/>
            <a:ext cx="5835592" cy="2917796"/>
            <a:chOff x="434042" y="-153815"/>
            <a:chExt cx="5835592" cy="29177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91606F-1AF0-CC7F-04B7-366CC908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042" y="-153815"/>
              <a:ext cx="5835592" cy="2917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226CA1-ACED-6F68-D54F-7AB7FBC0152B}"/>
                </a:ext>
              </a:extLst>
            </p:cNvPr>
            <p:cNvSpPr txBox="1"/>
            <p:nvPr/>
          </p:nvSpPr>
          <p:spPr>
            <a:xfrm>
              <a:off x="1633907" y="1154693"/>
              <a:ext cx="4082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ME" sz="2400" dirty="0">
                  <a:latin typeface="Berlin Sans FB Demi" panose="020E0802020502020306" pitchFamily="34" charset="0"/>
                </a:rPr>
                <a:t>Ocjenjivanje</a:t>
              </a:r>
              <a:endParaRPr lang="en-US" sz="2400" dirty="0"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70D1EDC-532D-333B-0A30-72D0955DB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426" y="240477"/>
            <a:ext cx="1246909" cy="1246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C7EBF-8F0E-61EB-6658-533785DCDF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299" r="11601"/>
          <a:stretch/>
        </p:blipFill>
        <p:spPr>
          <a:xfrm>
            <a:off x="0" y="4979525"/>
            <a:ext cx="3334327" cy="1877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3496E1-6CE3-3C97-6146-1880EDA59B08}"/>
              </a:ext>
            </a:extLst>
          </p:cNvPr>
          <p:cNvSpPr txBox="1"/>
          <p:nvPr/>
        </p:nvSpPr>
        <p:spPr>
          <a:xfrm>
            <a:off x="2781073" y="2920710"/>
            <a:ext cx="51889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Ova </a:t>
            </a:r>
            <a:r>
              <a:rPr lang="en-US" dirty="0" err="1"/>
              <a:t>funkcionalnost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studentima</a:t>
            </a:r>
            <a:r>
              <a:rPr lang="en-US" dirty="0"/>
              <a:t> da prate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ocjene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povratne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. </a:t>
            </a:r>
            <a:endParaRPr lang="sr-Latn-ME" dirty="0"/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Na </a:t>
            </a:r>
            <a:r>
              <a:rPr lang="en-US" dirty="0" err="1"/>
              <a:t>platformi</a:t>
            </a:r>
            <a:r>
              <a:rPr lang="en-US" dirty="0"/>
              <a:t> </a:t>
            </a:r>
            <a:r>
              <a:rPr lang="sr-Latn-ME" dirty="0"/>
              <a:t>bi se </a:t>
            </a:r>
            <a:r>
              <a:rPr lang="en-US" dirty="0" err="1"/>
              <a:t>prikaz</a:t>
            </a:r>
            <a:r>
              <a:rPr lang="sr-Latn-ME" dirty="0"/>
              <a:t>ivale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ocjene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predmeta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student </a:t>
            </a:r>
            <a:r>
              <a:rPr lang="en-US" dirty="0" err="1"/>
              <a:t>po</a:t>
            </a:r>
            <a:r>
              <a:rPr lang="sr-Latn-ME" dirty="0"/>
              <a:t>laže</a:t>
            </a:r>
            <a:r>
              <a:rPr lang="en-US" dirty="0"/>
              <a:t>. </a:t>
            </a:r>
            <a:endParaRPr lang="sr-Latn-ME" dirty="0"/>
          </a:p>
          <a:p>
            <a:pPr algn="just"/>
            <a:endParaRPr lang="sr-Latn-ME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ME" dirty="0"/>
              <a:t>Ažurnost.</a:t>
            </a:r>
            <a:endParaRPr lang="en-US" dirty="0"/>
          </a:p>
          <a:p>
            <a:pPr algn="just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CFA3C6-A168-9B14-DD4E-F36F60FEA148}"/>
              </a:ext>
            </a:extLst>
          </p:cNvPr>
          <p:cNvCxnSpPr/>
          <p:nvPr/>
        </p:nvCxnSpPr>
        <p:spPr>
          <a:xfrm>
            <a:off x="2576945" y="0"/>
            <a:ext cx="0" cy="6858000"/>
          </a:xfrm>
          <a:prstGeom prst="line">
            <a:avLst/>
          </a:prstGeom>
          <a:ln w="57150">
            <a:solidFill>
              <a:srgbClr val="DDE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7FD54C-BF07-A2C2-0126-9C577AB56154}"/>
              </a:ext>
            </a:extLst>
          </p:cNvPr>
          <p:cNvCxnSpPr>
            <a:cxnSpLocks/>
          </p:cNvCxnSpPr>
          <p:nvPr/>
        </p:nvCxnSpPr>
        <p:spPr>
          <a:xfrm flipV="1">
            <a:off x="0" y="1266920"/>
            <a:ext cx="12192000" cy="16549"/>
          </a:xfrm>
          <a:prstGeom prst="line">
            <a:avLst/>
          </a:prstGeom>
          <a:ln w="57150">
            <a:solidFill>
              <a:srgbClr val="DDE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66CFE2-0432-7180-65D2-6DBCFFD8CD1C}"/>
              </a:ext>
            </a:extLst>
          </p:cNvPr>
          <p:cNvSpPr/>
          <p:nvPr/>
        </p:nvSpPr>
        <p:spPr>
          <a:xfrm>
            <a:off x="0" y="0"/>
            <a:ext cx="2576945" cy="1276090"/>
          </a:xfrm>
          <a:prstGeom prst="rect">
            <a:avLst/>
          </a:prstGeom>
          <a:solidFill>
            <a:srgbClr val="DDE9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5E140-576D-1A06-E898-E424255A87E9}"/>
              </a:ext>
            </a:extLst>
          </p:cNvPr>
          <p:cNvSpPr txBox="1"/>
          <p:nvPr/>
        </p:nvSpPr>
        <p:spPr>
          <a:xfrm>
            <a:off x="6603071" y="3005452"/>
            <a:ext cx="40279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platforme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jednostavan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intuitivan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studenti</a:t>
            </a:r>
            <a:r>
              <a:rPr lang="en-US" dirty="0"/>
              <a:t>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en-US" dirty="0" err="1"/>
              <a:t>mogli</a:t>
            </a:r>
            <a:r>
              <a:rPr lang="en-US" dirty="0"/>
              <a:t> da je </a:t>
            </a:r>
            <a:r>
              <a:rPr lang="en-US" dirty="0" err="1"/>
              <a:t>koriste</a:t>
            </a:r>
            <a:r>
              <a:rPr lang="en-US" dirty="0"/>
              <a:t>.</a:t>
            </a:r>
            <a:endParaRPr lang="sr-Latn-ME" dirty="0"/>
          </a:p>
          <a:p>
            <a:pPr algn="just"/>
            <a:r>
              <a:rPr lang="en-U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en-US" dirty="0" err="1"/>
              <a:t>Korisničk</a:t>
            </a:r>
            <a:r>
              <a:rPr lang="sr-Latn-ME" dirty="0"/>
              <a:t>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bi </a:t>
            </a:r>
            <a:r>
              <a:rPr lang="en-US" dirty="0" err="1"/>
              <a:t>trebalo</a:t>
            </a:r>
            <a:r>
              <a:rPr lang="en-US" dirty="0"/>
              <a:t> da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pregled</a:t>
            </a:r>
            <a:r>
              <a:rPr lang="sr-Latn-ME" dirty="0"/>
              <a:t>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prilagođen</a:t>
            </a:r>
            <a:r>
              <a:rPr lang="en-US" dirty="0"/>
              <a:t> </a:t>
            </a:r>
            <a:r>
              <a:rPr lang="en-US" dirty="0" err="1"/>
              <a:t>potrebama</a:t>
            </a:r>
            <a:r>
              <a:rPr lang="en-US" dirty="0"/>
              <a:t> </a:t>
            </a:r>
            <a:r>
              <a:rPr lang="en-US" dirty="0" err="1"/>
              <a:t>studenata</a:t>
            </a:r>
            <a:r>
              <a:rPr lang="en-US" dirty="0"/>
              <a:t>. </a:t>
            </a:r>
            <a:endParaRPr lang="sr-Latn-ME" dirty="0"/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en-US" dirty="0" err="1"/>
              <a:t>Jednostavno</a:t>
            </a:r>
            <a:r>
              <a:rPr lang="en-US" dirty="0"/>
              <a:t> </a:t>
            </a:r>
            <a:r>
              <a:rPr lang="en-US" dirty="0" err="1"/>
              <a:t>korišćenje</a:t>
            </a:r>
            <a:r>
              <a:rPr lang="en-US" dirty="0"/>
              <a:t> </a:t>
            </a:r>
            <a:r>
              <a:rPr lang="en-US" dirty="0" err="1"/>
              <a:t>olakšava</a:t>
            </a:r>
            <a:r>
              <a:rPr lang="en-US" dirty="0"/>
              <a:t> </a:t>
            </a:r>
            <a:r>
              <a:rPr lang="en-US" dirty="0" err="1"/>
              <a:t>studentima</a:t>
            </a:r>
            <a:r>
              <a:rPr lang="en-US" dirty="0"/>
              <a:t> </a:t>
            </a:r>
            <a:r>
              <a:rPr lang="en-US" dirty="0" err="1"/>
              <a:t>navigaciju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platformi</a:t>
            </a:r>
            <a:r>
              <a:rPr lang="sr-Latn-ME" dirty="0"/>
              <a:t> i 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resursima</a:t>
            </a:r>
            <a:r>
              <a:rPr lang="sr-Latn-ME" dirty="0"/>
              <a:t>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BEEB77-2062-8292-FD09-C797D265E065}"/>
              </a:ext>
            </a:extLst>
          </p:cNvPr>
          <p:cNvGrpSpPr/>
          <p:nvPr/>
        </p:nvGrpSpPr>
        <p:grpSpPr>
          <a:xfrm>
            <a:off x="5196669" y="375183"/>
            <a:ext cx="5835592" cy="2917796"/>
            <a:chOff x="-65617" y="-504796"/>
            <a:chExt cx="5835592" cy="29177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35FAAA-67C4-B369-1C45-894E76697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617" y="-504796"/>
              <a:ext cx="5835592" cy="2917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2A5D79-CCE4-DBD5-6D7C-3DFD03D6E744}"/>
                </a:ext>
              </a:extLst>
            </p:cNvPr>
            <p:cNvSpPr txBox="1"/>
            <p:nvPr/>
          </p:nvSpPr>
          <p:spPr>
            <a:xfrm>
              <a:off x="1088961" y="834029"/>
              <a:ext cx="4082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ME" sz="2400" dirty="0">
                  <a:latin typeface="Berlin Sans FB Demi" panose="020E0802020502020306" pitchFamily="34" charset="0"/>
                </a:rPr>
                <a:t>Jednostavnost koriscenja</a:t>
              </a:r>
              <a:endParaRPr lang="en-US" sz="2400" dirty="0"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3078" name="Picture 6" descr="Free Vector | Students using e-learning platform video on laptop and  graduation cap. online education platform, e-learning platform, online  teaching concept.">
            <a:extLst>
              <a:ext uri="{FF2B5EF4-FFF2-40B4-BE49-F238E27FC236}">
                <a16:creationId xmlns:a16="http://schemas.microsoft.com/office/drawing/2014/main" id="{094B5C6D-21F1-69C2-4129-EB240A6A8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878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7AC89-4733-C8FB-1544-C2149CBBA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811" y="443408"/>
            <a:ext cx="1246909" cy="12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391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Berlin Sans FB Demi</vt:lpstr>
      <vt:lpstr>Calibri</vt:lpstr>
      <vt:lpstr>Calibri Light</vt:lpstr>
      <vt:lpstr>Office Theme</vt:lpstr>
      <vt:lpstr>PowerPoint Presentation</vt:lpstr>
      <vt:lpstr>REGISTRACIJA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Jovana Jeknic</dc:creator>
  <cp:lastModifiedBy>zeljkom1971@live.com</cp:lastModifiedBy>
  <cp:revision>22</cp:revision>
  <dcterms:created xsi:type="dcterms:W3CDTF">2023-10-30T23:50:33Z</dcterms:created>
  <dcterms:modified xsi:type="dcterms:W3CDTF">2023-10-31T17:27:37Z</dcterms:modified>
</cp:coreProperties>
</file>